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7" r:id="rId6"/>
    <p:sldId id="261" r:id="rId7"/>
    <p:sldId id="262" r:id="rId8"/>
    <p:sldId id="263" r:id="rId9"/>
    <p:sldId id="264" r:id="rId10"/>
    <p:sldId id="266" r:id="rId11"/>
    <p:sldId id="265" r:id="rId12"/>
    <p:sldId id="268" r:id="rId13"/>
    <p:sldId id="269" r:id="rId14"/>
    <p:sldId id="270" r:id="rId15"/>
    <p:sldId id="271" r:id="rId16"/>
    <p:sldId id="272" r:id="rId17"/>
    <p:sldId id="273" r:id="rId18"/>
    <p:sldId id="277" r:id="rId19"/>
    <p:sldId id="27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68"/>
    <p:restoredTop sz="94717"/>
  </p:normalViewPr>
  <p:slideViewPr>
    <p:cSldViewPr snapToGrid="0" snapToObjects="1">
      <p:cViewPr>
        <p:scale>
          <a:sx n="160" d="100"/>
          <a:sy n="160" d="100"/>
        </p:scale>
        <p:origin x="344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92DD27-323A-4B46-AB6B-E7F410F8B986}" type="datetimeFigureOut">
              <a:rPr lang="en-US" smtClean="0"/>
              <a:t>3/14/17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F117E6-BD0D-9E46-932A-0AEE5D1E72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448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F117E6-BD0D-9E46-932A-0AEE5D1E721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643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E0ECA-DAA6-4746-8CAB-F70C9E14AF55}" type="datetimeFigureOut">
              <a:rPr lang="en-US" smtClean="0"/>
              <a:t>3/12/17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E9FB7-EF02-244A-9DFD-B8DD0705F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771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E0ECA-DAA6-4746-8CAB-F70C9E14AF55}" type="datetimeFigureOut">
              <a:rPr lang="en-US" smtClean="0"/>
              <a:t>3/12/17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E9FB7-EF02-244A-9DFD-B8DD0705F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994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E0ECA-DAA6-4746-8CAB-F70C9E14AF55}" type="datetimeFigureOut">
              <a:rPr lang="en-US" smtClean="0"/>
              <a:t>3/12/17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E9FB7-EF02-244A-9DFD-B8DD0705F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196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E0ECA-DAA6-4746-8CAB-F70C9E14AF55}" type="datetimeFigureOut">
              <a:rPr lang="en-US" smtClean="0"/>
              <a:t>3/12/17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E9FB7-EF02-244A-9DFD-B8DD0705F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452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E0ECA-DAA6-4746-8CAB-F70C9E14AF55}" type="datetimeFigureOut">
              <a:rPr lang="en-US" smtClean="0"/>
              <a:t>3/12/17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E9FB7-EF02-244A-9DFD-B8DD0705F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829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E0ECA-DAA6-4746-8CAB-F70C9E14AF55}" type="datetimeFigureOut">
              <a:rPr lang="en-US" smtClean="0"/>
              <a:t>3/12/17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E9FB7-EF02-244A-9DFD-B8DD0705F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512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E0ECA-DAA6-4746-8CAB-F70C9E14AF55}" type="datetimeFigureOut">
              <a:rPr lang="en-US" smtClean="0"/>
              <a:t>3/12/17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E9FB7-EF02-244A-9DFD-B8DD0705F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769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E0ECA-DAA6-4746-8CAB-F70C9E14AF55}" type="datetimeFigureOut">
              <a:rPr lang="en-US" smtClean="0"/>
              <a:t>3/12/17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E9FB7-EF02-244A-9DFD-B8DD0705F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950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E0ECA-DAA6-4746-8CAB-F70C9E14AF55}" type="datetimeFigureOut">
              <a:rPr lang="en-US" smtClean="0"/>
              <a:t>3/12/17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E9FB7-EF02-244A-9DFD-B8DD0705F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777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E0ECA-DAA6-4746-8CAB-F70C9E14AF55}" type="datetimeFigureOut">
              <a:rPr lang="en-US" smtClean="0"/>
              <a:t>3/12/17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E9FB7-EF02-244A-9DFD-B8DD0705F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501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E0ECA-DAA6-4746-8CAB-F70C9E14AF55}" type="datetimeFigureOut">
              <a:rPr lang="en-US" smtClean="0"/>
              <a:t>3/12/17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E9FB7-EF02-244A-9DFD-B8DD0705F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736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FE0ECA-DAA6-4746-8CAB-F70C9E14AF55}" type="datetimeFigureOut">
              <a:rPr lang="en-US" smtClean="0"/>
              <a:t>3/12/17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E9FB7-EF02-244A-9DFD-B8DD0705F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694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Week 10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Expectation-Maximization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140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Multinomial Distribution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Consider a bag with 100 marbles.</a:t>
                </a:r>
              </a:p>
              <a:p>
                <a:pPr lvl="1"/>
                <a:r>
                  <a:rPr lang="en-US" dirty="0" smtClean="0"/>
                  <a:t>50 red marbles</a:t>
                </a:r>
              </a:p>
              <a:p>
                <a:pPr lvl="1"/>
                <a:r>
                  <a:rPr lang="en-US" dirty="0" smtClean="0"/>
                  <a:t>30 blue marbles</a:t>
                </a:r>
              </a:p>
              <a:p>
                <a:pPr lvl="1"/>
                <a:r>
                  <a:rPr lang="en-US" dirty="0" smtClean="0"/>
                  <a:t>20 green marbles.</a:t>
                </a:r>
              </a:p>
              <a:p>
                <a:r>
                  <a:rPr lang="en-US" dirty="0" smtClean="0"/>
                  <a:t>Suppose you pick 5 marbles from the bag </a:t>
                </a:r>
                <a:r>
                  <a:rPr lang="en-US" i="1" dirty="0" smtClean="0"/>
                  <a:t>with replacement</a:t>
                </a:r>
                <a:r>
                  <a:rPr lang="en-US" dirty="0" smtClean="0"/>
                  <a:t>.</a:t>
                </a:r>
              </a:p>
              <a:p>
                <a:r>
                  <a:rPr lang="en-US" dirty="0" smtClean="0"/>
                  <a:t>What is the probability you pick 2 red, 2 blue, and 1 green?</a:t>
                </a:r>
              </a:p>
              <a:p>
                <a:pPr marL="457200" lvl="2" indent="0">
                  <a:spcBef>
                    <a:spcPts val="1000"/>
                  </a:spcBef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𝑃</m:t>
                    </m:r>
                    <m:r>
                      <a:rPr lang="en-US" b="0" i="1" smtClean="0">
                        <a:latin typeface="Cambria Math" charset="0"/>
                      </a:rPr>
                      <m:t>= </m:t>
                    </m:r>
                    <m:f>
                      <m:fPr>
                        <m:ctrlPr>
                          <a:rPr lang="bg-BG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!</m:t>
                        </m:r>
                      </m:num>
                      <m:den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!…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!</m:t>
                        </m:r>
                      </m:den>
                    </m:f>
                    <m:sSubSup>
                      <m:sSub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</m:sub>
                      <m:sup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sup>
                    </m:sSubSup>
                  </m:oMath>
                </a14:m>
                <a:r>
                  <a:rPr lang="is-IS" dirty="0" smtClean="0"/>
                  <a:t>…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sub>
                      <m:sup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𝑛</m:t>
                            </m:r>
                          </m:sub>
                        </m:sSub>
                      </m:sup>
                    </m:sSubSup>
                  </m:oMath>
                </a14:m>
                <a:r>
                  <a:rPr lang="en-US" dirty="0" smtClean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charset="0"/>
                          </a:rPr>
                          <m:t>5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!</m:t>
                        </m:r>
                      </m:num>
                      <m:den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!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!</m:t>
                        </m:r>
                        <m:r>
                          <a:rPr lang="en-US" b="0" i="1" smtClean="0">
                            <a:latin typeface="Cambria Math" charset="0"/>
                          </a:rPr>
                          <m:t>1!</m:t>
                        </m:r>
                      </m:den>
                    </m:f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.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5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.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3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.2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b="0" dirty="0" smtClean="0"/>
                  <a:t> = </a:t>
                </a:r>
                <a:r>
                  <a:rPr lang="en-US" b="0" dirty="0" smtClean="0"/>
                  <a:t>.</a:t>
                </a:r>
                <a:r>
                  <a:rPr lang="en-US" dirty="0" smtClean="0"/>
                  <a:t>135</a:t>
                </a:r>
              </a:p>
              <a:p>
                <a:pPr marL="342900" lvl="1" indent="-342900">
                  <a:spcBef>
                    <a:spcPts val="1000"/>
                  </a:spcBef>
                </a:pPr>
                <a:r>
                  <a:rPr lang="en-US" b="0" dirty="0" smtClean="0"/>
                  <a:t>If you didn’t know the prior probabilities (number of marbles in the bag), you would probably guess the probabilities were 40/40/20</a:t>
                </a:r>
                <a:endParaRPr lang="en-US" b="0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1794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Probability of an observed data point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5024031" y="1905961"/>
                <a:ext cx="6529213" cy="2308231"/>
              </a:xfrm>
            </p:spPr>
            <p:txBody>
              <a:bodyPr>
                <a:normAutofit/>
              </a:bodyPr>
              <a:lstStyle/>
              <a:p>
                <a:r>
                  <a:rPr lang="en-US" sz="1800" dirty="0" smtClean="0"/>
                  <a:t>User X: (Accounts = 5, Lead = 1) </a:t>
                </a:r>
              </a:p>
              <a:p>
                <a:r>
                  <a:rPr lang="en-US" sz="1800" dirty="0" smtClean="0"/>
                  <a:t>The probability of seeing this user (also called the likelihood)</a:t>
                </a:r>
              </a:p>
              <a:p>
                <a:r>
                  <a:rPr lang="en-US" sz="1800" dirty="0" smtClean="0"/>
                  <a:t>Cluster 1:</a:t>
                </a:r>
              </a:p>
              <a:p>
                <a:pPr lvl="1"/>
                <a:r>
                  <a:rPr lang="en-US" sz="1600" dirty="0" smtClean="0"/>
                  <a:t>P(User X | cluster 1)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1600" b="0" i="1" smtClean="0">
                            <a:latin typeface="Cambria Math" charset="0"/>
                          </a:rPr>
                          <m:t>𝑛</m:t>
                        </m:r>
                        <m:r>
                          <a:rPr lang="en-US" sz="1600" b="0" i="1" smtClean="0">
                            <a:latin typeface="Cambria Math" charset="0"/>
                          </a:rPr>
                          <m:t>!</m:t>
                        </m:r>
                      </m:num>
                      <m:den>
                        <m:sSub>
                          <m:sSubPr>
                            <m:ctrlPr>
                              <a:rPr lang="en-US" sz="16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charset="0"/>
                          </a:rPr>
                          <m:t>!…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charset="0"/>
                          </a:rPr>
                          <m:t>!</m:t>
                        </m:r>
                      </m:den>
                    </m:f>
                    <m:sSubSup>
                      <m:sSubSupPr>
                        <m:ctrlPr>
                          <a:rPr lang="en-US" sz="1600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sz="1600" b="0" i="1" smtClean="0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lang="en-US" sz="1600" b="0" i="1" smtClean="0">
                            <a:latin typeface="Cambria Math" charset="0"/>
                          </a:rPr>
                          <m:t>1</m:t>
                        </m:r>
                      </m:sub>
                      <m:sup>
                        <m:sSub>
                          <m:sSubPr>
                            <m:ctrlPr>
                              <a:rPr lang="en-US" sz="16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sup>
                    </m:sSubSup>
                  </m:oMath>
                </a14:m>
                <a:r>
                  <a:rPr lang="is-IS" sz="1600" dirty="0" smtClean="0"/>
                  <a:t>…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600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sz="1600" b="0" i="1" smtClean="0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lang="en-US" sz="1600" b="0" i="1" smtClean="0">
                            <a:latin typeface="Cambria Math" charset="0"/>
                          </a:rPr>
                          <m:t>𝑛</m:t>
                        </m:r>
                      </m:sub>
                      <m:sup>
                        <m:sSub>
                          <m:sSubPr>
                            <m:ctrlPr>
                              <a:rPr lang="en-US" sz="16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charset="0"/>
                              </a:rPr>
                              <m:t>𝑛</m:t>
                            </m:r>
                          </m:sub>
                        </m:sSub>
                      </m:sup>
                    </m:sSubSup>
                  </m:oMath>
                </a14:m>
                <a:r>
                  <a:rPr lang="en-US" sz="1600" dirty="0" smtClean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1600" b="0" i="1" smtClean="0">
                            <a:latin typeface="Cambria Math" charset="0"/>
                          </a:rPr>
                          <m:t>6</m:t>
                        </m:r>
                        <m:r>
                          <a:rPr lang="en-US" sz="1600" b="0" i="1" smtClean="0">
                            <a:latin typeface="Cambria Math" charset="0"/>
                          </a:rPr>
                          <m:t>!</m:t>
                        </m:r>
                      </m:num>
                      <m:den>
                        <m:r>
                          <a:rPr lang="en-US" sz="1600" b="0" i="1" smtClean="0">
                            <a:latin typeface="Cambria Math" charset="0"/>
                          </a:rPr>
                          <m:t>5</m:t>
                        </m:r>
                        <m:r>
                          <a:rPr lang="en-US" sz="1600" b="0" i="1" smtClean="0">
                            <a:latin typeface="Cambria Math" charset="0"/>
                          </a:rPr>
                          <m:t>!</m:t>
                        </m:r>
                        <m:r>
                          <a:rPr lang="en-US" sz="1600" b="0" i="1" smtClean="0">
                            <a:latin typeface="Cambria Math" charset="0"/>
                          </a:rPr>
                          <m:t>1</m:t>
                        </m:r>
                        <m:r>
                          <a:rPr lang="en-US" sz="1600" b="0" i="1" smtClean="0">
                            <a:latin typeface="Cambria Math" charset="0"/>
                          </a:rPr>
                          <m:t>!</m:t>
                        </m:r>
                      </m:den>
                    </m:f>
                    <m:sSup>
                      <m:sSupPr>
                        <m:ctrlPr>
                          <a:rPr lang="en-US" sz="1600" b="0" i="1" smtClean="0"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16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1600" b="0" i="1" smtClean="0">
                                <a:latin typeface="Cambria Math" charset="0"/>
                              </a:rPr>
                              <m:t>.8</m:t>
                            </m:r>
                          </m:e>
                        </m:d>
                      </m:e>
                      <m:sup>
                        <m:r>
                          <a:rPr lang="en-US" sz="1600" b="0" i="1" smtClean="0">
                            <a:latin typeface="Cambria Math" charset="0"/>
                          </a:rPr>
                          <m:t>5</m:t>
                        </m:r>
                      </m:sup>
                    </m:sSup>
                    <m:sSup>
                      <m:sSupPr>
                        <m:ctrlPr>
                          <a:rPr lang="en-US" sz="1600" b="0" i="1" smtClean="0"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16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1600" b="0" i="1" smtClean="0">
                                <a:latin typeface="Cambria Math" charset="0"/>
                              </a:rPr>
                              <m:t>.2</m:t>
                            </m:r>
                          </m:e>
                        </m:d>
                      </m:e>
                      <m:sup>
                        <m:r>
                          <a:rPr lang="en-US" sz="1600" b="0" i="1" smtClean="0">
                            <a:latin typeface="Cambria Math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sz="1600" b="0" dirty="0" smtClean="0"/>
                  <a:t> = .39</a:t>
                </a:r>
              </a:p>
              <a:p>
                <a:pPr lvl="1"/>
                <a:r>
                  <a:rPr lang="en-US" sz="1600" dirty="0" smtClean="0"/>
                  <a:t>P(User X | cluster 2)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1600" b="0" i="1" smtClean="0">
                            <a:latin typeface="Cambria Math" charset="0"/>
                          </a:rPr>
                          <m:t>𝑛</m:t>
                        </m:r>
                        <m:r>
                          <a:rPr lang="en-US" sz="1600" b="0" i="1" smtClean="0">
                            <a:latin typeface="Cambria Math" charset="0"/>
                          </a:rPr>
                          <m:t>!</m:t>
                        </m:r>
                      </m:num>
                      <m:den>
                        <m:sSub>
                          <m:sSubPr>
                            <m:ctrlPr>
                              <a:rPr lang="en-US" sz="16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charset="0"/>
                          </a:rPr>
                          <m:t>!…</m:t>
                        </m:r>
                        <m:sSub>
                          <m:sSubPr>
                            <m:ctrlPr>
                              <a:rPr lang="en-US" sz="16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charset="0"/>
                              </a:rPr>
                              <m:t>𝑛</m:t>
                            </m:r>
                          </m:sub>
                        </m:sSub>
                        <m:r>
                          <a:rPr lang="en-US" sz="1600" b="0" i="1" smtClean="0">
                            <a:latin typeface="Cambria Math" charset="0"/>
                          </a:rPr>
                          <m:t>!</m:t>
                        </m:r>
                      </m:den>
                    </m:f>
                    <m:sSubSup>
                      <m:sSubSupPr>
                        <m:ctrlPr>
                          <a:rPr lang="en-US" sz="1600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sz="1600" b="0" i="1" smtClean="0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lang="en-US" sz="1600" b="0" i="1" smtClean="0">
                            <a:latin typeface="Cambria Math" charset="0"/>
                          </a:rPr>
                          <m:t>1</m:t>
                        </m:r>
                      </m:sub>
                      <m:sup>
                        <m:sSub>
                          <m:sSubPr>
                            <m:ctrlPr>
                              <a:rPr lang="en-US" sz="16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charset="0"/>
                              </a:rPr>
                              <m:t>1</m:t>
                            </m:r>
                          </m:sub>
                        </m:sSub>
                      </m:sup>
                    </m:sSubSup>
                  </m:oMath>
                </a14:m>
                <a:r>
                  <a:rPr lang="is-IS" sz="1600" dirty="0" smtClean="0"/>
                  <a:t>…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1600" b="0" i="1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sz="1600" b="0" i="1" smtClean="0">
                            <a:latin typeface="Cambria Math" charset="0"/>
                          </a:rPr>
                          <m:t>𝑝</m:t>
                        </m:r>
                      </m:e>
                      <m:sub>
                        <m:r>
                          <a:rPr lang="en-US" sz="1600" b="0" i="1" smtClean="0">
                            <a:latin typeface="Cambria Math" charset="0"/>
                          </a:rPr>
                          <m:t>𝑛</m:t>
                        </m:r>
                      </m:sub>
                      <m:sup>
                        <m:sSub>
                          <m:sSubPr>
                            <m:ctrlPr>
                              <a:rPr lang="en-US" sz="1600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1600" b="0" i="1" smtClean="0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b="0" i="1" smtClean="0">
                                <a:latin typeface="Cambria Math" charset="0"/>
                              </a:rPr>
                              <m:t>𝑛</m:t>
                            </m:r>
                          </m:sub>
                        </m:sSub>
                      </m:sup>
                    </m:sSubSup>
                  </m:oMath>
                </a14:m>
                <a:r>
                  <a:rPr lang="en-US" sz="1600" dirty="0" smtClean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bg-BG" sz="160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1600" b="0" i="1" smtClean="0">
                            <a:latin typeface="Cambria Math" charset="0"/>
                          </a:rPr>
                          <m:t>6!</m:t>
                        </m:r>
                      </m:num>
                      <m:den>
                        <m:r>
                          <a:rPr lang="en-US" sz="1600" b="0" i="1" smtClean="0">
                            <a:latin typeface="Cambria Math" charset="0"/>
                          </a:rPr>
                          <m:t>5!1!</m:t>
                        </m:r>
                      </m:den>
                    </m:f>
                    <m:sSup>
                      <m:sSupPr>
                        <m:ctrlPr>
                          <a:rPr lang="en-US" sz="1600" b="0" i="1" smtClean="0"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16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1600" b="0" i="1" smtClean="0">
                                <a:latin typeface="Cambria Math" charset="0"/>
                              </a:rPr>
                              <m:t>.</m:t>
                            </m:r>
                            <m:r>
                              <a:rPr lang="en-US" sz="1600" b="0" i="1" smtClean="0">
                                <a:latin typeface="Cambria Math" charset="0"/>
                              </a:rPr>
                              <m:t>4</m:t>
                            </m:r>
                          </m:e>
                        </m:d>
                      </m:e>
                      <m:sup>
                        <m:r>
                          <a:rPr lang="en-US" sz="1600" b="0" i="1" smtClean="0">
                            <a:latin typeface="Cambria Math" charset="0"/>
                          </a:rPr>
                          <m:t>5</m:t>
                        </m:r>
                      </m:sup>
                    </m:sSup>
                    <m:sSup>
                      <m:sSupPr>
                        <m:ctrlPr>
                          <a:rPr lang="en-US" sz="1600" b="0" i="1" smtClean="0">
                            <a:latin typeface="Cambria Math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1600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sz="1600" b="0" i="1" smtClean="0">
                                <a:latin typeface="Cambria Math" charset="0"/>
                              </a:rPr>
                              <m:t>.</m:t>
                            </m:r>
                            <m:r>
                              <a:rPr lang="en-US" sz="1600" b="0" i="1" smtClean="0">
                                <a:latin typeface="Cambria Math" charset="0"/>
                              </a:rPr>
                              <m:t>6</m:t>
                            </m:r>
                          </m:e>
                        </m:d>
                      </m:e>
                      <m:sup>
                        <m:r>
                          <a:rPr lang="en-US" sz="1600" b="0" i="1" smtClean="0">
                            <a:latin typeface="Cambria Math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en-US" sz="1600" b="0" dirty="0" smtClean="0"/>
                  <a:t> = </a:t>
                </a:r>
                <a:r>
                  <a:rPr lang="en-US" sz="1600" b="0" dirty="0" smtClean="0"/>
                  <a:t>.03</a:t>
                </a:r>
              </a:p>
              <a:p>
                <a:pPr lvl="1"/>
                <a:r>
                  <a:rPr lang="en-US" sz="1600" dirty="0" smtClean="0"/>
                  <a:t>P(User X) = .4 * P(User X | cluster 1) + .6 * P(User X | cluster 2)</a:t>
                </a:r>
                <a:endParaRPr lang="en-US" sz="1600" b="0" dirty="0" smtClean="0"/>
              </a:p>
              <a:p>
                <a:pPr lvl="1"/>
                <a:endParaRPr lang="en-US" sz="1600" b="0" dirty="0" smtClean="0"/>
              </a:p>
              <a:p>
                <a:pPr lvl="1"/>
                <a:endParaRPr lang="en-US" sz="1600" dirty="0" smtClean="0"/>
              </a:p>
              <a:p>
                <a:pPr lvl="1"/>
                <a:endParaRPr lang="en-US" sz="1600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24031" y="1905961"/>
                <a:ext cx="6529213" cy="2308231"/>
              </a:xfrm>
              <a:blipFill rotWithShape="0">
                <a:blip r:embed="rId2"/>
                <a:stretch>
                  <a:fillRect l="-560" t="-26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ectangle 3"/>
          <p:cNvSpPr/>
          <p:nvPr/>
        </p:nvSpPr>
        <p:spPr>
          <a:xfrm>
            <a:off x="537275" y="2203124"/>
            <a:ext cx="4011477" cy="175432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 smtClean="0"/>
              <a:t>Cluster A: </a:t>
            </a:r>
          </a:p>
          <a:p>
            <a:pPr lvl="1"/>
            <a:r>
              <a:rPr lang="en-US" dirty="0" err="1" smtClean="0"/>
              <a:t>Prob</a:t>
            </a:r>
            <a:r>
              <a:rPr lang="en-US" dirty="0" smtClean="0"/>
              <a:t> = .4</a:t>
            </a:r>
          </a:p>
          <a:p>
            <a:pPr lvl="1"/>
            <a:r>
              <a:rPr lang="en-US" dirty="0" err="1" smtClean="0"/>
              <a:t>Prob</a:t>
            </a:r>
            <a:r>
              <a:rPr lang="en-US" dirty="0" smtClean="0"/>
              <a:t> (Account, Lead) = (.8, .2)</a:t>
            </a:r>
          </a:p>
          <a:p>
            <a:r>
              <a:rPr lang="en-US" dirty="0" smtClean="0"/>
              <a:t>Cluster B:</a:t>
            </a:r>
          </a:p>
          <a:p>
            <a:pPr lvl="1"/>
            <a:r>
              <a:rPr lang="en-US" dirty="0" err="1" smtClean="0"/>
              <a:t>Prob</a:t>
            </a:r>
            <a:r>
              <a:rPr lang="en-US" dirty="0" smtClean="0"/>
              <a:t> = .6</a:t>
            </a:r>
          </a:p>
          <a:p>
            <a:pPr lvl="1"/>
            <a:r>
              <a:rPr lang="en-US" dirty="0" err="1" smtClean="0"/>
              <a:t>Prob</a:t>
            </a:r>
            <a:r>
              <a:rPr lang="en-US" dirty="0" smtClean="0"/>
              <a:t> (Account, Lead) = (.4, .6)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7275" y="1828801"/>
            <a:ext cx="3122908" cy="374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Model Parameters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650929" y="4719237"/>
            <a:ext cx="105388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order to fit a mixture model: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Pick a number of components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Find the model parameters that maximize the likelihood of the observed data.</a:t>
            </a:r>
          </a:p>
          <a:p>
            <a:endParaRPr lang="en-US" dirty="0" smtClean="0"/>
          </a:p>
          <a:p>
            <a:r>
              <a:rPr lang="en-US" dirty="0" smtClean="0"/>
              <a:t>Gradient Descent won’t work because of the ‘+’ sign in the likelihood function. That is why we use EM as an alternative to gradient descent.</a:t>
            </a:r>
          </a:p>
        </p:txBody>
      </p:sp>
    </p:spTree>
    <p:extLst>
      <p:ext uri="{BB962C8B-B14F-4D97-AF65-F5344CB8AC3E}">
        <p14:creationId xmlns:p14="http://schemas.microsoft.com/office/powerpoint/2010/main" val="21239668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Expectation-Maximization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4934919" cy="4420193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b="1" dirty="0" smtClean="0"/>
              <a:t>Initialize:</a:t>
            </a:r>
            <a:r>
              <a:rPr lang="en-US" sz="2000" dirty="0" smtClean="0"/>
              <a:t> Take initial guesses for the parameters (i.e. P(click on Account | cluster 1), </a:t>
            </a:r>
            <a:r>
              <a:rPr lang="en-US" sz="2000" dirty="0" err="1" smtClean="0"/>
              <a:t>etc</a:t>
            </a:r>
            <a:r>
              <a:rPr lang="is-IS" sz="2000" dirty="0" smtClean="0"/>
              <a:t>…)</a:t>
            </a:r>
          </a:p>
          <a:p>
            <a:pPr marL="514350" indent="-514350">
              <a:buFont typeface="+mj-lt"/>
              <a:buAutoNum type="arabicPeriod"/>
            </a:pPr>
            <a:r>
              <a:rPr lang="is-IS" sz="2000" b="1" dirty="0" smtClean="0"/>
              <a:t>E-Step: </a:t>
            </a:r>
            <a:r>
              <a:rPr lang="is-IS" sz="2000" dirty="0" smtClean="0"/>
              <a:t>Get the likelihood of each observed data point (user) and use this to decide which cluster the user is most likely to belong to.</a:t>
            </a:r>
          </a:p>
          <a:p>
            <a:pPr marL="514350" indent="-514350">
              <a:buFont typeface="+mj-lt"/>
              <a:buAutoNum type="arabicPeriod"/>
            </a:pPr>
            <a:r>
              <a:rPr lang="is-IS" sz="2000" b="1" dirty="0" smtClean="0"/>
              <a:t>M-Step: </a:t>
            </a:r>
            <a:r>
              <a:rPr lang="is-IS" sz="2000" dirty="0" smtClean="0"/>
              <a:t>Use the current cluster assignments to estimate the click probabilites for each cluster individually.</a:t>
            </a:r>
          </a:p>
          <a:p>
            <a:pPr marL="514350" indent="-514350">
              <a:buFont typeface="+mj-lt"/>
              <a:buAutoNum type="arabicPeriod"/>
            </a:pPr>
            <a:r>
              <a:rPr lang="is-IS" sz="2000" b="1" dirty="0" smtClean="0"/>
              <a:t>Iterate: </a:t>
            </a:r>
            <a:r>
              <a:rPr lang="is-IS" sz="2000" dirty="0" smtClean="0"/>
              <a:t>Repeat E-M steps until convergence.</a:t>
            </a:r>
            <a:endParaRPr lang="is-IS" sz="2000" b="1" dirty="0" smtClean="0"/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701745" y="1606068"/>
            <a:ext cx="4934919" cy="442019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smtClean="0"/>
              <a:t>K-Means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smtClean="0"/>
              <a:t>Take an initial guess for the cluster centers.</a:t>
            </a:r>
            <a:endParaRPr lang="is-IS" sz="2000" dirty="0" smtClean="0"/>
          </a:p>
          <a:p>
            <a:pPr marL="514350" indent="-514350">
              <a:buFont typeface="+mj-lt"/>
              <a:buAutoNum type="arabicPeriod"/>
            </a:pPr>
            <a:r>
              <a:rPr lang="is-IS" sz="2000" dirty="0" smtClean="0"/>
              <a:t>Calculate the distance from each point to the various cluster centers and use this to decide which cluster the point belongs to</a:t>
            </a:r>
          </a:p>
          <a:p>
            <a:pPr marL="514350" indent="-514350">
              <a:buFont typeface="+mj-lt"/>
              <a:buAutoNum type="arabicPeriod"/>
            </a:pPr>
            <a:r>
              <a:rPr lang="is-IS" sz="2000" dirty="0" smtClean="0"/>
              <a:t>Use the current cluster assignments to estimate the center of each cluster individually.</a:t>
            </a:r>
          </a:p>
          <a:p>
            <a:pPr marL="514350" indent="-514350">
              <a:buFont typeface="+mj-lt"/>
              <a:buAutoNum type="arabicPeriod"/>
            </a:pPr>
            <a:r>
              <a:rPr lang="is-IS" sz="2000" dirty="0" smtClean="0"/>
              <a:t>Repeat steps 2-3 until convergence</a:t>
            </a:r>
          </a:p>
          <a:p>
            <a:pPr marL="514350" indent="-514350">
              <a:buFont typeface="+mj-lt"/>
              <a:buAutoNum type="arabicPeriod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969120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the hypothesis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483" y="1915888"/>
            <a:ext cx="6283270" cy="352129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Fit a Multinomial Mixture model for a range of numbers of clusters.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Observe likelihood and BIC to see if a small number of clusters makes sense.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Interpret clusters and verify that they show expected structure.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/>
              <a:t>See if it is possible to derive new insights from the cluster structure.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7405607" y="2120880"/>
            <a:ext cx="4094135" cy="26776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/>
              <a:t>Hypothesis</a:t>
            </a:r>
          </a:p>
          <a:p>
            <a:endParaRPr lang="en-US" b="1" dirty="0" smtClean="0"/>
          </a:p>
          <a:p>
            <a:pPr lvl="1"/>
            <a:r>
              <a:rPr lang="en-US" dirty="0" smtClean="0"/>
              <a:t>Search users can be partitioned into a small number of clusters (&lt;6), which help to explain, and provide additional insights about user behavior.</a:t>
            </a:r>
          </a:p>
          <a:p>
            <a:endParaRPr lang="en-US" b="1" dirty="0" smtClean="0"/>
          </a:p>
          <a:p>
            <a:r>
              <a:rPr lang="en-US" b="1" dirty="0" smtClean="0"/>
              <a:t>   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722791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Likelihood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9458" y="1634749"/>
            <a:ext cx="6114081" cy="38213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88935" y="2381847"/>
            <a:ext cx="38125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More clusters will always increase the overall likelihood.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 ‘elbow’ at either 4 or 6 clusters indicates diminishing returns as you add more clusters.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Since the hypothesis was &lt;6 clusters, let’s evaluate the 4 cluster model.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592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Bayesian Information Criterion (BIC)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0464" y="1859797"/>
            <a:ext cx="4588476" cy="286779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/>
              <p:cNvSpPr txBox="1"/>
              <p:nvPr/>
            </p:nvSpPr>
            <p:spPr>
              <a:xfrm>
                <a:off x="1417420" y="2451666"/>
                <a:ext cx="3673098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BIC =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𝑛</m:t>
                            </m:r>
                          </m:e>
                        </m:d>
                      </m:e>
                    </m:func>
                    <m:r>
                      <a:rPr lang="en-US" b="0" i="1" smtClean="0">
                        <a:latin typeface="Cambria Math" charset="0"/>
                      </a:rPr>
                      <m:t>𝑘</m:t>
                    </m:r>
                    <m:r>
                      <a:rPr lang="en-US" b="0" i="1" smtClean="0">
                        <a:latin typeface="Cambria Math" charset="0"/>
                      </a:rPr>
                      <m:t> −2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</a:rPr>
                      <m:t>log</m:t>
                    </m:r>
                    <m:r>
                      <a:rPr lang="en-US" b="0" i="1" smtClean="0">
                        <a:latin typeface="Cambria Math" charset="0"/>
                      </a:rPr>
                      <m:t>⁡(</m:t>
                    </m:r>
                    <m:r>
                      <a:rPr lang="en-US" b="0" i="1" smtClean="0">
                        <a:latin typeface="Cambria Math" charset="0"/>
                      </a:rPr>
                      <m:t>𝐿</m:t>
                    </m:r>
                    <m:r>
                      <a:rPr lang="en-US" b="0" i="1" smtClean="0">
                        <a:latin typeface="Cambria Math" charset="0"/>
                      </a:rPr>
                      <m:t>)</m:t>
                    </m:r>
                  </m:oMath>
                </a14:m>
                <a:endParaRPr lang="en-US" dirty="0" smtClean="0"/>
              </a:p>
              <a:p>
                <a:endParaRPr lang="en-US" b="0" i="1" dirty="0" smtClean="0">
                  <a:latin typeface="Cambria Math" charset="0"/>
                </a:endParaRP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𝑛</m:t>
                    </m:r>
                  </m:oMath>
                </a14:m>
                <a:r>
                  <a:rPr lang="en-US" dirty="0" smtClean="0"/>
                  <a:t> = number of observations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𝑘</m:t>
                    </m:r>
                  </m:oMath>
                </a14:m>
                <a:r>
                  <a:rPr lang="en-US" dirty="0" smtClean="0"/>
                  <a:t> = number of parameters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𝐿</m:t>
                    </m:r>
                  </m:oMath>
                </a14:m>
                <a:r>
                  <a:rPr lang="en-US" dirty="0" smtClean="0"/>
                  <a:t> = total likelihood</a:t>
                </a:r>
                <a:endParaRPr lang="en-US" dirty="0"/>
              </a:p>
            </p:txBody>
          </p:sp>
        </mc:Choice>
        <mc:Fallback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7420" y="2451666"/>
                <a:ext cx="3673098" cy="1477328"/>
              </a:xfrm>
              <a:prstGeom prst="rect">
                <a:avLst/>
              </a:prstGeom>
              <a:blipFill rotWithShape="0">
                <a:blip r:embed="rId3"/>
                <a:stretch>
                  <a:fillRect l="-1495" t="-24280" b="-53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Box 17"/>
          <p:cNvSpPr txBox="1"/>
          <p:nvPr/>
        </p:nvSpPr>
        <p:spPr>
          <a:xfrm>
            <a:off x="1084690" y="4996788"/>
            <a:ext cx="96851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BIC takes into account the number of data points and number of parameters to help avoid overfitting.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Assuming some conditions are met, the best model has the lowest BIC.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Conclusion: A low dimensional representation of user clicks does not capture all of the complexity present. We can still proceed, knowing that the 4 clusters are gross oversimplifications.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406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 Descriptions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285" y="1938572"/>
            <a:ext cx="5076908" cy="338460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278093" y="2854518"/>
            <a:ext cx="38378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charset="0"/>
              <a:buChar char="•"/>
            </a:pPr>
            <a:r>
              <a:rPr lang="en-US" b="1" dirty="0" smtClean="0"/>
              <a:t>A</a:t>
            </a:r>
            <a:r>
              <a:rPr lang="en-US" dirty="0" smtClean="0"/>
              <a:t>: Accounts, Contacts, Other</a:t>
            </a:r>
          </a:p>
          <a:p>
            <a:pPr>
              <a:buFont typeface="Arial" charset="0"/>
              <a:buChar char="•"/>
            </a:pPr>
            <a:r>
              <a:rPr lang="en-US" b="1" dirty="0" smtClean="0"/>
              <a:t>B</a:t>
            </a:r>
            <a:r>
              <a:rPr lang="en-US" dirty="0" smtClean="0"/>
              <a:t>: Custom Objects</a:t>
            </a:r>
          </a:p>
          <a:p>
            <a:pPr>
              <a:buFont typeface="Arial" charset="0"/>
              <a:buChar char="•"/>
            </a:pPr>
            <a:r>
              <a:rPr lang="en-US" b="1" dirty="0" smtClean="0"/>
              <a:t>C</a:t>
            </a:r>
            <a:r>
              <a:rPr lang="en-US" dirty="0" smtClean="0"/>
              <a:t>: Sales</a:t>
            </a:r>
          </a:p>
          <a:p>
            <a:pPr>
              <a:buFont typeface="Arial" charset="0"/>
              <a:buChar char="•"/>
            </a:pPr>
            <a:r>
              <a:rPr lang="en-US" b="1" dirty="0" smtClean="0"/>
              <a:t>D</a:t>
            </a:r>
            <a:r>
              <a:rPr lang="en-US" dirty="0" smtClean="0"/>
              <a:t>: Service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31520" y="5510254"/>
            <a:ext cx="10106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Opportunities and Leads (both sales objects) are used by the same type of users.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Cluster A is probably just ‘the rest’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Users that use custom entities tend to use them almost exclusively.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2527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 Descriptions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3242" y="1690688"/>
            <a:ext cx="7478643" cy="373932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5374" y="5613621"/>
            <a:ext cx="9382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Sales users are the most likely to also use custom objects.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Knowledge articles are used about equally by service workers and ’others’.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4386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Frequencies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218610"/>
              </p:ext>
            </p:extLst>
          </p:nvPr>
        </p:nvGraphicFramePr>
        <p:xfrm>
          <a:off x="6221176" y="2625719"/>
          <a:ext cx="5132624" cy="1257300"/>
        </p:xfrm>
        <a:graphic>
          <a:graphicData uri="http://schemas.openxmlformats.org/drawingml/2006/table">
            <a:tbl>
              <a:tblPr firstRow="1" firstCol="1">
                <a:tableStyleId>{3C2FFA5D-87B4-456A-9821-1D502468CF0F}</a:tableStyleId>
              </a:tblPr>
              <a:tblGrid>
                <a:gridCol w="1998249"/>
                <a:gridCol w="626875"/>
                <a:gridCol w="626875"/>
                <a:gridCol w="626875"/>
                <a:gridCol w="626875"/>
                <a:gridCol w="626875"/>
              </a:tblGrid>
              <a:tr h="0">
                <a:tc>
                  <a:txBody>
                    <a:bodyPr/>
                    <a:lstStyle/>
                    <a:p>
                      <a:endParaRPr lang="en-US" sz="8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50">
                          <a:effectLst/>
                        </a:rPr>
                        <a:t>p10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is-IS" sz="1050">
                          <a:effectLst/>
                        </a:rPr>
                        <a:t>p25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50">
                          <a:effectLst/>
                        </a:rPr>
                        <a:t>p50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50">
                          <a:effectLst/>
                        </a:rPr>
                        <a:t>p90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50">
                          <a:effectLst/>
                        </a:rPr>
                        <a:t>p99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050" dirty="0"/>
                        <a:t>Accounts, Contacts, Other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is-IS" sz="105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is-IS" sz="1050"/>
                        <a:t>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is-IS" sz="1050"/>
                        <a:t>262.00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050" dirty="0"/>
                        <a:t>Custom Objects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is-IS" sz="1050"/>
                        <a:t>167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r-HR" sz="1050"/>
                        <a:t>824.08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050"/>
                        <a:t>Sales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nb-NO" sz="1050"/>
                        <a:t>365.77</a:t>
                      </a:r>
                    </a:p>
                  </a:txBody>
                  <a:tcPr anchor="ctr"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1050"/>
                        <a:t>Service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is-IS" sz="105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5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is-IS" sz="1050"/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is-IS" sz="1050"/>
                        <a:t>108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hr-HR" sz="1050" dirty="0"/>
                        <a:t>386.00</a:t>
                      </a: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30017"/>
            <a:ext cx="4833332" cy="402777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08598" y="5868063"/>
            <a:ext cx="9000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 highest search volumes by user tend to come from users that use service or custom entities.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06380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Hypothesis is true. There is some insight we can gain from a low-dimensional clustering of search users.</a:t>
            </a:r>
          </a:p>
          <a:p>
            <a:r>
              <a:rPr lang="en-US" dirty="0" smtClean="0"/>
              <a:t>Next steps:</a:t>
            </a:r>
          </a:p>
          <a:p>
            <a:pPr lvl="1"/>
            <a:r>
              <a:rPr lang="en-US" dirty="0" smtClean="0"/>
              <a:t>What is the optimal representation according to BIC? Does this add anything?</a:t>
            </a:r>
          </a:p>
          <a:p>
            <a:pPr lvl="1"/>
            <a:r>
              <a:rPr lang="en-US" dirty="0" smtClean="0"/>
              <a:t>Can this clustering be used to improve search? For example, customized ranking by user type?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656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Describe the generative process for a mixture model</a:t>
            </a:r>
          </a:p>
          <a:p>
            <a:r>
              <a:rPr lang="en-US" dirty="0" smtClean="0"/>
              <a:t>Explain the two basic steps in the EM algorithm.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594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4"/>
            <a:ext cx="8480728" cy="267481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Product Manager</a:t>
            </a:r>
            <a:r>
              <a:rPr lang="en-US" smtClean="0"/>
              <a:t>: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“</a:t>
            </a:r>
            <a:r>
              <a:rPr lang="en-US" dirty="0"/>
              <a:t>We have Summit coming up the week after next.  One of the asks is that we present a view on who our users are. </a:t>
            </a:r>
            <a:r>
              <a:rPr lang="en-US" dirty="0" smtClean="0"/>
              <a:t>I would like to get a quantitative perspective on who our customers are, based on the entities they are searching for. </a:t>
            </a:r>
            <a:r>
              <a:rPr lang="en-US" dirty="0" smtClean="0"/>
              <a:t>I was thinking </a:t>
            </a:r>
            <a:r>
              <a:rPr lang="en-US" dirty="0" err="1" smtClean="0"/>
              <a:t>Kmeans</a:t>
            </a:r>
            <a:r>
              <a:rPr lang="is-IS" dirty="0" smtClean="0"/>
              <a:t>…</a:t>
            </a:r>
            <a:r>
              <a:rPr lang="en-US" dirty="0" smtClean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80642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Formulation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81046"/>
          </a:xfrm>
        </p:spPr>
        <p:txBody>
          <a:bodyPr/>
          <a:lstStyle/>
          <a:p>
            <a:r>
              <a:rPr lang="en-US" dirty="0" smtClean="0"/>
              <a:t>Always frame the problem as a scientific investigation</a:t>
            </a:r>
          </a:p>
          <a:p>
            <a:r>
              <a:rPr lang="en-US" dirty="0" smtClean="0"/>
              <a:t>Need a </a:t>
            </a:r>
            <a:r>
              <a:rPr lang="en-US" i="1" dirty="0" smtClean="0"/>
              <a:t>testable</a:t>
            </a:r>
            <a:r>
              <a:rPr lang="en-US" dirty="0" smtClean="0"/>
              <a:t> hypothesis.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014780" y="3572360"/>
            <a:ext cx="6950990" cy="212365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/>
              <a:t>Hypothesis</a:t>
            </a:r>
          </a:p>
          <a:p>
            <a:endParaRPr lang="en-US" b="1" dirty="0" smtClean="0"/>
          </a:p>
          <a:p>
            <a:pPr lvl="1"/>
            <a:r>
              <a:rPr lang="en-US" dirty="0" smtClean="0"/>
              <a:t>Search users can be partitioned into a small number of clusters (&lt;6), which help to explain, and provide additional insights about user behavior.</a:t>
            </a:r>
          </a:p>
          <a:p>
            <a:endParaRPr lang="en-US" b="1" dirty="0" smtClean="0"/>
          </a:p>
          <a:p>
            <a:r>
              <a:rPr lang="en-US" b="1" dirty="0" smtClean="0"/>
              <a:t>   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8318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890" y="286718"/>
            <a:ext cx="5191932" cy="623525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50989" y="2789694"/>
            <a:ext cx="45487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Search for machine learning.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Multiple different entities are returned.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We record which entity is clicked.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877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4376111"/>
              </p:ext>
            </p:extLst>
          </p:nvPr>
        </p:nvGraphicFramePr>
        <p:xfrm>
          <a:off x="573758" y="2670285"/>
          <a:ext cx="10614579" cy="3042659"/>
        </p:xfrm>
        <a:graphic>
          <a:graphicData uri="http://schemas.openxmlformats.org/drawingml/2006/table">
            <a:tbl>
              <a:tblPr firstRow="1" firstCol="1">
                <a:tableStyleId>{69C7853C-536D-4A76-A0AE-DD22124D55A5}</a:tableStyleId>
              </a:tblPr>
              <a:tblGrid>
                <a:gridCol w="894140"/>
                <a:gridCol w="894140"/>
                <a:gridCol w="934891"/>
                <a:gridCol w="894140"/>
                <a:gridCol w="1403529"/>
                <a:gridCol w="894140"/>
                <a:gridCol w="894140"/>
                <a:gridCol w="894140"/>
                <a:gridCol w="2911319"/>
              </a:tblGrid>
              <a:tr h="750019">
                <a:tc>
                  <a:txBody>
                    <a:bodyPr/>
                    <a:lstStyle/>
                    <a:p>
                      <a:r>
                        <a:rPr lang="en-US" sz="1600" dirty="0" err="1" smtClean="0">
                          <a:effectLst/>
                        </a:rPr>
                        <a:t>User_id</a:t>
                      </a:r>
                      <a:endParaRPr lang="en-US" sz="1600" dirty="0">
                        <a:effectLst/>
                      </a:endParaRP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Other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Account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Contact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Opportunity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Lead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Case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Custom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KnowledgeArticleVersion</a:t>
                      </a:r>
                    </a:p>
                  </a:txBody>
                  <a:tcPr marL="83680" marR="83680" marT="41840" marB="41840" anchor="ctr"/>
                </a:tc>
              </a:tr>
              <a:tr h="300007">
                <a:tc>
                  <a:txBody>
                    <a:bodyPr/>
                    <a:lstStyle/>
                    <a:p>
                      <a:r>
                        <a:rPr lang="en-US" sz="1600"/>
                        <a:t>1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 dirty="0"/>
                        <a:t>2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8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/>
                        <a:t>2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/>
                        <a:t>2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1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fi-FI" sz="1600"/>
                        <a:t>18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</a:tr>
              <a:tr h="300007">
                <a:tc>
                  <a:txBody>
                    <a:bodyPr/>
                    <a:lstStyle/>
                    <a:p>
                      <a:r>
                        <a:rPr lang="is-IS" sz="1600"/>
                        <a:t>2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9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/>
                        <a:t>109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4</a:t>
                      </a:r>
                    </a:p>
                  </a:txBody>
                  <a:tcPr marL="83680" marR="83680" marT="41840" marB="41840" anchor="ctr"/>
                </a:tc>
              </a:tr>
              <a:tr h="300007">
                <a:tc>
                  <a:txBody>
                    <a:bodyPr/>
                    <a:lstStyle/>
                    <a:p>
                      <a:r>
                        <a:rPr lang="en-US" sz="1600"/>
                        <a:t>3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/>
                        <a:t>20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/>
                        <a:t>2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 dirty="0"/>
                        <a:t>2</a:t>
                      </a:r>
                    </a:p>
                  </a:txBody>
                  <a:tcPr marL="83680" marR="83680" marT="41840" marB="41840" anchor="ctr"/>
                </a:tc>
              </a:tr>
              <a:tr h="300007">
                <a:tc>
                  <a:txBody>
                    <a:bodyPr/>
                    <a:lstStyle/>
                    <a:p>
                      <a:r>
                        <a:rPr lang="en-US" sz="1600"/>
                        <a:t>4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/>
                        <a:t>2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1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/>
                        <a:t>2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 marL="83680" marR="83680" marT="41840" marB="41840" anchor="ctr"/>
                </a:tc>
              </a:tr>
              <a:tr h="300007">
                <a:tc>
                  <a:txBody>
                    <a:bodyPr/>
                    <a:lstStyle/>
                    <a:p>
                      <a:r>
                        <a:rPr lang="en-US" sz="1600"/>
                        <a:t>5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1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/>
                        <a:t>12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</a:tr>
              <a:tr h="300007">
                <a:tc>
                  <a:txBody>
                    <a:bodyPr/>
                    <a:lstStyle/>
                    <a:p>
                      <a:r>
                        <a:rPr lang="en-US" sz="1600"/>
                        <a:t>6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/>
                        <a:t>2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</a:tr>
              <a:tr h="300007">
                <a:tc>
                  <a:txBody>
                    <a:bodyPr/>
                    <a:lstStyle/>
                    <a:p>
                      <a:r>
                        <a:rPr lang="en-US" sz="1600"/>
                        <a:t>7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/>
                        <a:t>48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/>
                        <a:t>12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/>
                        <a:t>2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 marL="83680" marR="83680" marT="41840" marB="41840" anchor="ctr"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46135" y="1506021"/>
            <a:ext cx="99499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Random sample of all users over a one week period.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For each user, record the number of clicks on each of the major entities.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881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Picking an algorithm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910489"/>
              </p:ext>
            </p:extLst>
          </p:nvPr>
        </p:nvGraphicFramePr>
        <p:xfrm>
          <a:off x="838200" y="2313821"/>
          <a:ext cx="10614579" cy="2060099"/>
        </p:xfrm>
        <a:graphic>
          <a:graphicData uri="http://schemas.openxmlformats.org/drawingml/2006/table">
            <a:tbl>
              <a:tblPr firstRow="1" firstCol="1">
                <a:tableStyleId>{69C7853C-536D-4A76-A0AE-DD22124D55A5}</a:tableStyleId>
              </a:tblPr>
              <a:tblGrid>
                <a:gridCol w="894140"/>
                <a:gridCol w="894140"/>
                <a:gridCol w="934891"/>
                <a:gridCol w="894140"/>
                <a:gridCol w="1403529"/>
                <a:gridCol w="894140"/>
                <a:gridCol w="894140"/>
                <a:gridCol w="894140"/>
                <a:gridCol w="2911319"/>
              </a:tblGrid>
              <a:tr h="750019">
                <a:tc>
                  <a:txBody>
                    <a:bodyPr/>
                    <a:lstStyle/>
                    <a:p>
                      <a:r>
                        <a:rPr lang="en-US" sz="1600" dirty="0" err="1" smtClean="0">
                          <a:effectLst/>
                        </a:rPr>
                        <a:t>User_id</a:t>
                      </a:r>
                      <a:endParaRPr lang="en-US" sz="1600" dirty="0">
                        <a:effectLst/>
                      </a:endParaRP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Other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Account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Contact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Opportunity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Lead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Case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Custom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KnowledgeArticleVersion</a:t>
                      </a:r>
                    </a:p>
                  </a:txBody>
                  <a:tcPr marL="83680" marR="83680" marT="41840" marB="41840" anchor="ctr"/>
                </a:tc>
              </a:tr>
              <a:tr h="300007">
                <a:tc>
                  <a:txBody>
                    <a:bodyPr/>
                    <a:lstStyle/>
                    <a:p>
                      <a:r>
                        <a:rPr lang="en-US" sz="1600"/>
                        <a:t>1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 dirty="0"/>
                        <a:t>0</a:t>
                      </a:r>
                      <a:endParaRPr lang="is-IS" sz="1600" dirty="0"/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  <a:endParaRPr lang="en-US" sz="1600" dirty="0"/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 dirty="0"/>
                        <a:t>0</a:t>
                      </a:r>
                      <a:endParaRPr lang="is-IS" sz="1600" dirty="0"/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 dirty="0"/>
                        <a:t>0</a:t>
                      </a:r>
                      <a:endParaRPr lang="is-IS" sz="1600" dirty="0"/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1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fi-FI" sz="1600" dirty="0" smtClean="0"/>
                        <a:t>0</a:t>
                      </a:r>
                      <a:endParaRPr lang="fi-FI" sz="1600" dirty="0"/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</a:tr>
              <a:tr h="300007">
                <a:tc>
                  <a:txBody>
                    <a:bodyPr/>
                    <a:lstStyle/>
                    <a:p>
                      <a:r>
                        <a:rPr lang="is-IS" sz="1600"/>
                        <a:t>2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/>
                        <a:t>109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4</a:t>
                      </a:r>
                    </a:p>
                  </a:txBody>
                  <a:tcPr marL="83680" marR="83680" marT="41840" marB="41840" anchor="ctr"/>
                </a:tc>
              </a:tr>
              <a:tr h="300007">
                <a:tc>
                  <a:txBody>
                    <a:bodyPr/>
                    <a:lstStyle/>
                    <a:p>
                      <a:r>
                        <a:rPr lang="en-US" sz="1600"/>
                        <a:t>3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 dirty="0" smtClean="0"/>
                        <a:t>0</a:t>
                      </a:r>
                      <a:endParaRPr lang="is-IS" sz="1600" dirty="0"/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50</a:t>
                      </a:r>
                      <a:endParaRPr lang="en-US" sz="1600" dirty="0"/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/>
                        <a:t>2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 dirty="0"/>
                        <a:t>2</a:t>
                      </a:r>
                    </a:p>
                  </a:txBody>
                  <a:tcPr marL="83680" marR="83680" marT="41840" marB="41840" anchor="ctr"/>
                </a:tc>
              </a:tr>
              <a:tr h="300007">
                <a:tc>
                  <a:txBody>
                    <a:bodyPr/>
                    <a:lstStyle/>
                    <a:p>
                      <a:r>
                        <a:rPr lang="en-US" sz="1600"/>
                        <a:t>4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 dirty="0"/>
                        <a:t>0</a:t>
                      </a:r>
                      <a:endParaRPr lang="is-IS" sz="1600" dirty="0"/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1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0</a:t>
                      </a:r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is-IS" sz="1600" dirty="0"/>
                        <a:t>0</a:t>
                      </a:r>
                      <a:endParaRPr lang="is-IS" sz="1600" dirty="0"/>
                    </a:p>
                  </a:txBody>
                  <a:tcPr marL="83680" marR="83680" marT="41840" marB="41840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 marL="83680" marR="83680" marT="41840" marB="41840" anchor="ctr"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06651" y="1690688"/>
            <a:ext cx="8973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Which of these points should be considered ‘close’?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74915" y="4827722"/>
            <a:ext cx="99809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Using Euclidean distance, d(2, 3) &gt; d(3, 4)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Using Cosine distance, d(1, 2) &lt;&lt; d(1, 4)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Neither is a great solution..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595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Generative Model for clicks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If you can tell the story of your data, it leads to a very elegant solution.</a:t>
                </a:r>
              </a:p>
              <a:p>
                <a:r>
                  <a:rPr lang="en-US" dirty="0" smtClean="0"/>
                  <a:t>Story:</a:t>
                </a:r>
              </a:p>
              <a:p>
                <a:pPr lvl="1"/>
                <a:r>
                  <a:rPr lang="en-US" dirty="0" smtClean="0"/>
                  <a:t>Each user is a member of one of k </a:t>
                </a:r>
                <a:r>
                  <a:rPr lang="en-US" i="1" dirty="0" smtClean="0"/>
                  <a:t>clusters</a:t>
                </a:r>
                <a:r>
                  <a:rPr lang="en-US" dirty="0" smtClean="0"/>
                  <a:t>. In cluster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𝑗</m:t>
                    </m:r>
                  </m:oMath>
                </a14:m>
                <a:r>
                  <a:rPr lang="en-US" dirty="0" smtClean="0"/>
                  <a:t>, users click on Account with probability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 smtClean="0"/>
                  <a:t>, and click on Lead with probability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𝑙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 smtClean="0"/>
                  <a:t>.</a:t>
                </a:r>
              </a:p>
              <a:p>
                <a:pPr lvl="1"/>
                <a:r>
                  <a:rPr lang="en-US" dirty="0" smtClean="0"/>
                  <a:t>Meanwhile, in cluster</a:t>
                </a:r>
                <a:r>
                  <a:rPr lang="en-US" i="1" dirty="0" smtClean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𝑖</m:t>
                    </m:r>
                  </m:oMath>
                </a14:m>
                <a:r>
                  <a:rPr lang="en-US" dirty="0" smtClean="0"/>
                  <a:t>, users click on account with probability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 smtClean="0"/>
                  <a:t> and click on lead with probability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𝑙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 smtClean="0"/>
                  <a:t>.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2241" r="-6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7785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Mixture of </a:t>
            </a:r>
            <a:r>
              <a:rPr lang="en-US" dirty="0" err="1" smtClean="0"/>
              <a:t>Multinomials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5081833" cy="4622309"/>
          </a:xfrm>
        </p:spPr>
        <p:txBody>
          <a:bodyPr/>
          <a:lstStyle/>
          <a:p>
            <a:r>
              <a:rPr lang="en-US" dirty="0" smtClean="0"/>
              <a:t>Say we have two clusters and two entities</a:t>
            </a:r>
          </a:p>
          <a:p>
            <a:r>
              <a:rPr lang="en-US" dirty="0" smtClean="0"/>
              <a:t>Cluster A: </a:t>
            </a:r>
          </a:p>
          <a:p>
            <a:pPr lvl="1"/>
            <a:r>
              <a:rPr lang="en-US" dirty="0" err="1" smtClean="0"/>
              <a:t>Prob</a:t>
            </a:r>
            <a:r>
              <a:rPr lang="en-US" dirty="0" smtClean="0"/>
              <a:t> = .4</a:t>
            </a:r>
          </a:p>
          <a:p>
            <a:pPr lvl="1"/>
            <a:r>
              <a:rPr lang="en-US" dirty="0" err="1" smtClean="0"/>
              <a:t>Prob</a:t>
            </a:r>
            <a:r>
              <a:rPr lang="en-US" dirty="0" smtClean="0"/>
              <a:t> (Account, Lead) = (.8, .2)</a:t>
            </a:r>
          </a:p>
          <a:p>
            <a:r>
              <a:rPr lang="en-US" dirty="0" smtClean="0"/>
              <a:t>Cluster B:</a:t>
            </a:r>
          </a:p>
          <a:p>
            <a:pPr lvl="1"/>
            <a:r>
              <a:rPr lang="en-US" dirty="0" err="1" smtClean="0"/>
              <a:t>Prob</a:t>
            </a:r>
            <a:r>
              <a:rPr lang="en-US" dirty="0" smtClean="0"/>
              <a:t> = .6</a:t>
            </a:r>
          </a:p>
          <a:p>
            <a:pPr lvl="1"/>
            <a:r>
              <a:rPr lang="en-US" dirty="0" err="1" smtClean="0"/>
              <a:t>Prob</a:t>
            </a:r>
            <a:r>
              <a:rPr lang="en-US" dirty="0" smtClean="0"/>
              <a:t> (Account, Lead) = (.4, .6)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50843" y="1825624"/>
            <a:ext cx="501584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To generate a click: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Choose which cluster the user belongs to, according to the probabilities for A and B.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Choose which entity was clicked according to the probabilities for that cluster</a:t>
            </a:r>
          </a:p>
          <a:p>
            <a:pPr marL="742950" lvl="1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627681" y="5563892"/>
                <a:ext cx="962444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In this model, the probability of a click on an Account is: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(.4)(.8)+(.6)(.4)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681" y="5563892"/>
                <a:ext cx="9624448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570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245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3074</TotalTime>
  <Words>1414</Words>
  <Application>Microsoft Macintosh PowerPoint</Application>
  <PresentationFormat>Widescreen</PresentationFormat>
  <Paragraphs>272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Calibri</vt:lpstr>
      <vt:lpstr>Calibri Light</vt:lpstr>
      <vt:lpstr>Cambria Math</vt:lpstr>
      <vt:lpstr>Arial</vt:lpstr>
      <vt:lpstr>Office Theme</vt:lpstr>
      <vt:lpstr>Week 10</vt:lpstr>
      <vt:lpstr>Objectives</vt:lpstr>
      <vt:lpstr>Case Study</vt:lpstr>
      <vt:lpstr>Problem Formulation</vt:lpstr>
      <vt:lpstr>PowerPoint Presentation</vt:lpstr>
      <vt:lpstr>Data</vt:lpstr>
      <vt:lpstr>Picking an algorithm</vt:lpstr>
      <vt:lpstr>Generative Model for clicks</vt:lpstr>
      <vt:lpstr>Mixture of Multinomials</vt:lpstr>
      <vt:lpstr>Multinomial Distribution</vt:lpstr>
      <vt:lpstr>Probability of an observed data point</vt:lpstr>
      <vt:lpstr>Expectation-Maximization</vt:lpstr>
      <vt:lpstr>Test the hypothesis</vt:lpstr>
      <vt:lpstr>Likelihood</vt:lpstr>
      <vt:lpstr>Bayesian Information Criterion (BIC)</vt:lpstr>
      <vt:lpstr>Cluster Descriptions</vt:lpstr>
      <vt:lpstr>Cluster Descriptions</vt:lpstr>
      <vt:lpstr>Click Frequencies</vt:lpstr>
      <vt:lpstr>Conclusion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10</dc:title>
  <dc:creator>Microsoft Office User</dc:creator>
  <cp:lastModifiedBy>Microsoft Office User</cp:lastModifiedBy>
  <cp:revision>29</cp:revision>
  <dcterms:created xsi:type="dcterms:W3CDTF">2017-03-12T12:44:01Z</dcterms:created>
  <dcterms:modified xsi:type="dcterms:W3CDTF">2017-03-14T15:58:58Z</dcterms:modified>
</cp:coreProperties>
</file>

<file path=docProps/thumbnail.jpeg>
</file>